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77" r:id="rId9"/>
    <p:sldId id="264" r:id="rId10"/>
    <p:sldId id="275" r:id="rId11"/>
    <p:sldId id="276" r:id="rId12"/>
    <p:sldId id="265" r:id="rId13"/>
    <p:sldId id="280" r:id="rId14"/>
    <p:sldId id="279" r:id="rId15"/>
    <p:sldId id="281" r:id="rId16"/>
    <p:sldId id="278" r:id="rId17"/>
    <p:sldId id="274" r:id="rId18"/>
    <p:sldId id="282" r:id="rId19"/>
    <p:sldId id="266" r:id="rId20"/>
    <p:sldId id="267" r:id="rId21"/>
    <p:sldId id="268" r:id="rId22"/>
    <p:sldId id="269" r:id="rId23"/>
    <p:sldId id="283" r:id="rId24"/>
    <p:sldId id="284" r:id="rId25"/>
    <p:sldId id="285" r:id="rId26"/>
    <p:sldId id="286" r:id="rId27"/>
    <p:sldId id="272" r:id="rId28"/>
    <p:sldId id="287" r:id="rId29"/>
    <p:sldId id="288" r:id="rId30"/>
    <p:sldId id="289" r:id="rId31"/>
    <p:sldId id="290" r:id="rId32"/>
    <p:sldId id="291" r:id="rId33"/>
    <p:sldId id="293" r:id="rId34"/>
    <p:sldId id="294" r:id="rId35"/>
    <p:sldId id="273" r:id="rId36"/>
    <p:sldId id="295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2" autoAdjust="0"/>
    <p:restoredTop sz="94635" autoAdjust="0"/>
  </p:normalViewPr>
  <p:slideViewPr>
    <p:cSldViewPr>
      <p:cViewPr varScale="1">
        <p:scale>
          <a:sx n="61" d="100"/>
          <a:sy n="61" d="100"/>
        </p:scale>
        <p:origin x="-33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F46DF5-FF66-4C3C-966A-F3B5E68D4610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882501-D85C-4029-A68C-17900A24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3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Compiled by Carolyn Hipkins and Michael T. Rowell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82501-D85C-4029-A68C-17900A2499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4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Booker T. Washington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82501-D85C-4029-A68C-17900A249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2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322317C-B893-4E05-A1BB-1120D2A65EF3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2B97C0D-EC93-4EFE-9768-5C4E8217263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adtrip62.com/images/history10/CoalMinersJenkins.jpg" TargetMode="External"/><Relationship Id="rId13" Type="http://schemas.openxmlformats.org/officeDocument/2006/relationships/hyperlink" Target="http://www.wyomingtalesandtrails.com/kemmerer2.html" TargetMode="External"/><Relationship Id="rId3" Type="http://schemas.openxmlformats.org/officeDocument/2006/relationships/hyperlink" Target="http://www.miningartifacts.org/Iowa-Mines.html" TargetMode="External"/><Relationship Id="rId7" Type="http://schemas.openxmlformats.org/officeDocument/2006/relationships/hyperlink" Target="http://en.wikipedia.org/wiki/Booker_T._Washington" TargetMode="External"/><Relationship Id="rId12" Type="http://schemas.openxmlformats.org/officeDocument/2006/relationships/hyperlink" Target="http://arllib2.msha.gov/awweb/service.jsp?awdid=5&amp;smd=1" TargetMode="External"/><Relationship Id="rId2" Type="http://schemas.openxmlformats.org/officeDocument/2006/relationships/hyperlink" Target="http://solar.calfinder.com/blog/news/controversy-abounds-in-wake-of-deadly-coal-mine-explo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slandamerica.blogspot.com/" TargetMode="External"/><Relationship Id="rId11" Type="http://schemas.openxmlformats.org/officeDocument/2006/relationships/hyperlink" Target="http://arllib2.msha.gov/awweb/service.jsp?awdid=1&amp;smd=1" TargetMode="External"/><Relationship Id="rId5" Type="http://schemas.openxmlformats.org/officeDocument/2006/relationships/hyperlink" Target="http://www.businessinsider.com/photos-indias-illegal-coal-mines-2012-10?op=1" TargetMode="External"/><Relationship Id="rId10" Type="http://schemas.openxmlformats.org/officeDocument/2006/relationships/hyperlink" Target="http://arllib2.msha.gov/awweb/main.jsp?flag=browse&amp;smd=1&amp;awdid=1" TargetMode="External"/><Relationship Id="rId4" Type="http://schemas.openxmlformats.org/officeDocument/2006/relationships/hyperlink" Target="http://www.firststreetconfidential.com/index.history.0201.html" TargetMode="External"/><Relationship Id="rId9" Type="http://schemas.openxmlformats.org/officeDocument/2006/relationships/hyperlink" Target="http://www.familytreemagazine.com/article/black-diamonds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martinplaut.wordpress.com/2012/11/09/how-a-british-based-trotskyist-movement-is-attacking-the-african-national-congress/" TargetMode="External"/><Relationship Id="rId13" Type="http://schemas.openxmlformats.org/officeDocument/2006/relationships/hyperlink" Target="http://www.taipeitimes.com/News/biz/archives/2012/04/22/2003530936" TargetMode="External"/><Relationship Id="rId18" Type="http://schemas.openxmlformats.org/officeDocument/2006/relationships/hyperlink" Target="http://www.theglobalmail.org/feature/too-many-cooks-in-the-mining-kitchen/18/" TargetMode="External"/><Relationship Id="rId3" Type="http://schemas.openxmlformats.org/officeDocument/2006/relationships/hyperlink" Target="http://3.bp.blogspot.com/_L8l4YRqhdas/TMCqVP9IETI/AAAAAAAAB10/xUIMcp4MtA4/s1600/chileanminers.jpg" TargetMode="External"/><Relationship Id="rId7" Type="http://schemas.openxmlformats.org/officeDocument/2006/relationships/hyperlink" Target="http://www.thehindu.com/opinion/op-ed/set-in-platinum-sharp-divides/article3832616.ece" TargetMode="External"/><Relationship Id="rId12" Type="http://schemas.openxmlformats.org/officeDocument/2006/relationships/hyperlink" Target="http://dlimages.businessweek.com/imageserve/08NMeeo0cY1Hp/970x645.jpg" TargetMode="External"/><Relationship Id="rId17" Type="http://schemas.openxmlformats.org/officeDocument/2006/relationships/hyperlink" Target="http://vimeo.com/50278823" TargetMode="External"/><Relationship Id="rId2" Type="http://schemas.openxmlformats.org/officeDocument/2006/relationships/hyperlink" Target="http://arllib2.msha.gov/awweb/service.jsp?awdid=1&amp;smd=1" TargetMode="External"/><Relationship Id="rId16" Type="http://schemas.openxmlformats.org/officeDocument/2006/relationships/hyperlink" Target="http://blog.thisisourstory.com.au/post/30091865861/the-smiling-faces-of-the-boddington-hot-seat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ocircles.net/2010oct14/coal_mining_meghalaya_child_labourers_%E2%80%98ratholes%E2%80%99.html" TargetMode="External"/><Relationship Id="rId11" Type="http://schemas.openxmlformats.org/officeDocument/2006/relationships/hyperlink" Target="http://www.rawstory.com/rs/2012/11/02/workers-end-strike-at-south-africa-coal-mine/" TargetMode="External"/><Relationship Id="rId5" Type="http://schemas.openxmlformats.org/officeDocument/2006/relationships/hyperlink" Target="http://news.bbc.co.uk/2/hi/americas/7448032.stm" TargetMode="External"/><Relationship Id="rId15" Type="http://schemas.openxmlformats.org/officeDocument/2006/relationships/hyperlink" Target="http://www.mad-mongolia.com/news/mongolia-news/mongolia-cracks-down-on-illegal-gold-mining-3876/" TargetMode="External"/><Relationship Id="rId10" Type="http://schemas.openxmlformats.org/officeDocument/2006/relationships/hyperlink" Target="http://medialternatives.com/tag/south-africa/" TargetMode="External"/><Relationship Id="rId4" Type="http://schemas.openxmlformats.org/officeDocument/2006/relationships/hyperlink" Target="http://www.milkintheclock.com/" TargetMode="External"/><Relationship Id="rId9" Type="http://schemas.openxmlformats.org/officeDocument/2006/relationships/hyperlink" Target="http://www.sacommercialpropnews.co.za/thumbnail.php?file=articles/Marikana_Massacre_712570190.jpg&amp;size=article_medium" TargetMode="External"/><Relationship Id="rId14" Type="http://schemas.openxmlformats.org/officeDocument/2006/relationships/hyperlink" Target="http://www.sify.com/finance/mongolia-s-ninja-miners-help-sate-china-lust-for-gold-imagegallery-gold-mexr3saejgg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 photo essay of miners around the world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Multicultural Day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June 20,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/>
          <a:p>
            <a:r>
              <a:rPr lang="en-US" dirty="0" smtClean="0"/>
              <a:t>the many faces of mining</a:t>
            </a:r>
            <a:endParaRPr lang="en-US" dirty="0"/>
          </a:p>
        </p:txBody>
      </p:sp>
      <p:pic>
        <p:nvPicPr>
          <p:cNvPr id="4" name="Sixteen Tons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56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Navajo miner with a hole in his hardhat for his hair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06" y="1600200"/>
            <a:ext cx="3196187" cy="4114800"/>
          </a:xfrm>
        </p:spPr>
      </p:pic>
    </p:spTree>
    <p:extLst>
      <p:ext uri="{BB962C8B-B14F-4D97-AF65-F5344CB8AC3E}">
        <p14:creationId xmlns:p14="http://schemas.microsoft.com/office/powerpoint/2010/main" val="15542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Home of miner/farmer in </a:t>
            </a:r>
            <a:r>
              <a:rPr lang="en-US" dirty="0" err="1" smtClean="0"/>
              <a:t>oklahoma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53" y="1600200"/>
            <a:ext cx="5515094" cy="4114800"/>
          </a:xfrm>
        </p:spPr>
      </p:pic>
    </p:spTree>
    <p:extLst>
      <p:ext uri="{BB962C8B-B14F-4D97-AF65-F5344CB8AC3E}">
        <p14:creationId xmlns:p14="http://schemas.microsoft.com/office/powerpoint/2010/main" val="23443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African-</a:t>
            </a:r>
            <a:r>
              <a:rPr lang="en-US" dirty="0" err="1" smtClean="0"/>
              <a:t>american</a:t>
            </a:r>
            <a:r>
              <a:rPr lang="en-US" dirty="0" smtClean="0"/>
              <a:t> coal miner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89" y="1600200"/>
            <a:ext cx="4415021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0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Survivors of mine explosion on porch of miner’s hospital – Welch, </a:t>
            </a:r>
            <a:r>
              <a:rPr lang="en-US" dirty="0" err="1" smtClean="0"/>
              <a:t>wv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66" y="1600200"/>
            <a:ext cx="5088267" cy="4114800"/>
          </a:xfrm>
        </p:spPr>
      </p:pic>
    </p:spTree>
    <p:extLst>
      <p:ext uri="{BB962C8B-B14F-4D97-AF65-F5344CB8AC3E}">
        <p14:creationId xmlns:p14="http://schemas.microsoft.com/office/powerpoint/2010/main" val="168376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window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Mexican ore sorter at </a:t>
            </a:r>
            <a:r>
              <a:rPr lang="en-US" dirty="0" err="1" smtClean="0"/>
              <a:t>texas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quicksilver mine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" y="1871472"/>
            <a:ext cx="5821680" cy="3572256"/>
          </a:xfrm>
        </p:spPr>
      </p:pic>
    </p:spTree>
    <p:extLst>
      <p:ext uri="{BB962C8B-B14F-4D97-AF65-F5344CB8AC3E}">
        <p14:creationId xmlns:p14="http://schemas.microsoft.com/office/powerpoint/2010/main" val="10373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Two miners underground with </a:t>
            </a:r>
            <a:br>
              <a:rPr lang="en-US" dirty="0" smtClean="0"/>
            </a:br>
            <a:r>
              <a:rPr lang="en-US" dirty="0" smtClean="0"/>
              <a:t>canary cage – circa 1900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41" y="1600200"/>
            <a:ext cx="5231517" cy="4114800"/>
          </a:xfrm>
        </p:spPr>
      </p:pic>
    </p:spTree>
    <p:extLst>
      <p:ext uri="{BB962C8B-B14F-4D97-AF65-F5344CB8AC3E}">
        <p14:creationId xmlns:p14="http://schemas.microsoft.com/office/powerpoint/2010/main" val="4013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Interior of a miner’s rented house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94" y="1600200"/>
            <a:ext cx="5228412" cy="4114800"/>
          </a:xfrm>
        </p:spPr>
      </p:pic>
    </p:spTree>
    <p:extLst>
      <p:ext uri="{BB962C8B-B14F-4D97-AF65-F5344CB8AC3E}">
        <p14:creationId xmlns:p14="http://schemas.microsoft.com/office/powerpoint/2010/main" val="10770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James Cash Penney’s (J.C. Penney’s) 	“Golden Rule” Mining Town Store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239000" cy="3931920"/>
          </a:xfrm>
        </p:spPr>
      </p:pic>
    </p:spTree>
    <p:extLst>
      <p:ext uri="{BB962C8B-B14F-4D97-AF65-F5344CB8AC3E}">
        <p14:creationId xmlns:p14="http://schemas.microsoft.com/office/powerpoint/2010/main" val="266953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7000">
        <p:wheel spokes="1"/>
      </p:transition>
    </mc:Choice>
    <mc:Fallback>
      <p:transition spd="slow" advClick="0" advTm="17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Standard oil company machine oil plant- new jersey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55" y="1600200"/>
            <a:ext cx="5373489" cy="4114800"/>
          </a:xfrm>
        </p:spPr>
      </p:pic>
      <p:pic>
        <p:nvPicPr>
          <p:cNvPr id="3" name="Welsh Mining Disasters Ft Music Myfanw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0" out="2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6248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wipe/>
      </p:transition>
    </mc:Choice>
    <mc:Fallback>
      <p:transition spd="slow" advClick="0" advTm="9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Chilean miners trapped</a:t>
            </a:r>
            <a:br>
              <a:rPr lang="en-US" dirty="0" smtClean="0"/>
            </a:br>
            <a:r>
              <a:rPr lang="en-US" dirty="0" smtClean="0"/>
              <a:t> in the </a:t>
            </a:r>
            <a:r>
              <a:rPr lang="en-US" dirty="0" err="1" smtClean="0"/>
              <a:t>copiapo</a:t>
            </a:r>
            <a:r>
              <a:rPr lang="en-US" dirty="0" smtClean="0"/>
              <a:t> mine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81200"/>
            <a:ext cx="5491480" cy="3294888"/>
          </a:xfrm>
        </p:spPr>
      </p:pic>
    </p:spTree>
    <p:extLst>
      <p:ext uri="{BB962C8B-B14F-4D97-AF65-F5344CB8AC3E}">
        <p14:creationId xmlns:p14="http://schemas.microsoft.com/office/powerpoint/2010/main" val="7225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9000">
        <p14:reveal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miners in the upper big branch mine </a:t>
            </a:r>
            <a:r>
              <a:rPr lang="en-US" dirty="0" err="1" smtClean="0"/>
              <a:t>montcoal,wv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7800"/>
            <a:ext cx="471880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90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ANOTHER IMAGE OF “LOS 33”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828800"/>
            <a:ext cx="5842000" cy="3657600"/>
          </a:xfrm>
        </p:spPr>
      </p:pic>
    </p:spTree>
    <p:extLst>
      <p:ext uri="{BB962C8B-B14F-4D97-AF65-F5344CB8AC3E}">
        <p14:creationId xmlns:p14="http://schemas.microsoft.com/office/powerpoint/2010/main" val="297883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wipe/>
      </p:transition>
    </mc:Choice>
    <mc:Fallback>
      <p:transition spd="slow" advClick="0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BOLIVIAN CHILD MINERS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6400"/>
            <a:ext cx="5022850" cy="3778250"/>
          </a:xfrm>
        </p:spPr>
      </p:pic>
    </p:spTree>
    <p:extLst>
      <p:ext uri="{BB962C8B-B14F-4D97-AF65-F5344CB8AC3E}">
        <p14:creationId xmlns:p14="http://schemas.microsoft.com/office/powerpoint/2010/main" val="284873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Children coal mining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meghalaya</a:t>
            </a:r>
            <a:r>
              <a:rPr lang="en-US" dirty="0" smtClean="0"/>
              <a:t>, </a:t>
            </a:r>
            <a:r>
              <a:rPr lang="en-US" dirty="0" err="1" smtClean="0"/>
              <a:t>india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5029200" cy="3771900"/>
          </a:xfrm>
        </p:spPr>
      </p:pic>
    </p:spTree>
    <p:extLst>
      <p:ext uri="{BB962C8B-B14F-4D97-AF65-F5344CB8AC3E}">
        <p14:creationId xmlns:p14="http://schemas.microsoft.com/office/powerpoint/2010/main" val="421373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push dir="u"/>
      </p:transition>
    </mc:Choice>
    <mc:Fallback>
      <p:transition spd="slow" advClick="0" advTm="9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Striking miners at the </a:t>
            </a:r>
            <a:r>
              <a:rPr lang="en-US" dirty="0" err="1" smtClean="0"/>
              <a:t>lonmin</a:t>
            </a:r>
            <a:r>
              <a:rPr lang="en-US" dirty="0" smtClean="0"/>
              <a:t> mine, </a:t>
            </a:r>
            <a:r>
              <a:rPr lang="en-US" dirty="0" err="1" smtClean="0"/>
              <a:t>marikana</a:t>
            </a:r>
            <a:r>
              <a:rPr lang="en-US" dirty="0" smtClean="0"/>
              <a:t> ,south </a:t>
            </a:r>
            <a:r>
              <a:rPr lang="en-US" dirty="0" err="1" smtClean="0"/>
              <a:t>africa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057900" cy="4038600"/>
          </a:xfrm>
        </p:spPr>
      </p:pic>
    </p:spTree>
    <p:extLst>
      <p:ext uri="{BB962C8B-B14F-4D97-AF65-F5344CB8AC3E}">
        <p14:creationId xmlns:p14="http://schemas.microsoft.com/office/powerpoint/2010/main" val="278707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pull/>
      </p:transition>
    </mc:Choice>
    <mc:Fallback>
      <p:transition spd="slow" advClick="0" advTm="9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South </a:t>
            </a:r>
            <a:r>
              <a:rPr lang="en-US" dirty="0" err="1" smtClean="0"/>
              <a:t>africa’s</a:t>
            </a:r>
            <a:r>
              <a:rPr lang="en-US" dirty="0" smtClean="0"/>
              <a:t> angry miners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477125" cy="3943350"/>
          </a:xfrm>
        </p:spPr>
      </p:pic>
    </p:spTree>
    <p:extLst>
      <p:ext uri="{BB962C8B-B14F-4D97-AF65-F5344CB8AC3E}">
        <p14:creationId xmlns:p14="http://schemas.microsoft.com/office/powerpoint/2010/main" val="235873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14:warp dir="in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Miner’s strike – violence erupts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286500" cy="3876675"/>
          </a:xfrm>
        </p:spPr>
      </p:pic>
    </p:spTree>
    <p:extLst>
      <p:ext uri="{BB962C8B-B14F-4D97-AF65-F5344CB8AC3E}">
        <p14:creationId xmlns:p14="http://schemas.microsoft.com/office/powerpoint/2010/main" val="355857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9000">
        <p14:vortex dir="r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Scene from </a:t>
            </a:r>
            <a:r>
              <a:rPr lang="en-US" dirty="0" err="1" smtClean="0"/>
              <a:t>lommin</a:t>
            </a:r>
            <a:r>
              <a:rPr lang="en-US" dirty="0" smtClean="0"/>
              <a:t> mine massacre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0"/>
            <a:ext cx="5848350" cy="3648075"/>
          </a:xfrm>
        </p:spPr>
      </p:pic>
    </p:spTree>
    <p:extLst>
      <p:ext uri="{BB962C8B-B14F-4D97-AF65-F5344CB8AC3E}">
        <p14:creationId xmlns:p14="http://schemas.microsoft.com/office/powerpoint/2010/main" val="302582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wipe/>
      </p:transition>
    </mc:Choice>
    <mc:Fallback>
      <p:transition spd="slow" advClick="0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Miners from the </a:t>
            </a:r>
            <a:r>
              <a:rPr lang="en-US" dirty="0" err="1" smtClean="0"/>
              <a:t>Marikana</a:t>
            </a:r>
            <a:r>
              <a:rPr lang="en-US" dirty="0" smtClean="0"/>
              <a:t> mine </a:t>
            </a:r>
            <a:br>
              <a:rPr lang="en-US" dirty="0" smtClean="0"/>
            </a:br>
            <a:r>
              <a:rPr lang="en-US" dirty="0" smtClean="0"/>
              <a:t>emerge victorious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835150"/>
            <a:ext cx="6502400" cy="3644900"/>
          </a:xfrm>
        </p:spPr>
      </p:pic>
    </p:spTree>
    <p:extLst>
      <p:ext uri="{BB962C8B-B14F-4D97-AF65-F5344CB8AC3E}">
        <p14:creationId xmlns:p14="http://schemas.microsoft.com/office/powerpoint/2010/main" val="8359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14:warp dir="in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Miner in Mongolia’s far north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09725"/>
            <a:ext cx="6159500" cy="4095750"/>
          </a:xfrm>
        </p:spPr>
      </p:pic>
    </p:spTree>
    <p:extLst>
      <p:ext uri="{BB962C8B-B14F-4D97-AF65-F5344CB8AC3E}">
        <p14:creationId xmlns:p14="http://schemas.microsoft.com/office/powerpoint/2010/main" val="353846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9000">
        <p:wheel spokes="1"/>
      </p:transition>
    </mc:Choice>
    <mc:Fallback>
      <p:transition spd="slow" advClick="0" advTm="9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Mongolian Miner resting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00200"/>
            <a:ext cx="2833721" cy="4114800"/>
          </a:xfrm>
        </p:spPr>
      </p:pic>
    </p:spTree>
    <p:extLst>
      <p:ext uri="{BB962C8B-B14F-4D97-AF65-F5344CB8AC3E}">
        <p14:creationId xmlns:p14="http://schemas.microsoft.com/office/powerpoint/2010/main" val="412050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wipe/>
      </p:transition>
    </mc:Choice>
    <mc:Fallback>
      <p:transition spd="slow" advClick="0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Small </a:t>
            </a:r>
            <a:r>
              <a:rPr lang="en-US" dirty="0" smtClean="0"/>
              <a:t>unidentified mine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near </a:t>
            </a:r>
            <a:r>
              <a:rPr lang="en-US" dirty="0" err="1" smtClean="0"/>
              <a:t>ottumwa,ia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847850"/>
            <a:ext cx="500380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9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push dir="u"/>
      </p:transition>
    </mc:Choice>
    <mc:Fallback xmlns=""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Illegal </a:t>
            </a:r>
            <a:r>
              <a:rPr lang="en-US" dirty="0" err="1" smtClean="0"/>
              <a:t>mongolian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gold mining operation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38400"/>
            <a:ext cx="6981190" cy="2336800"/>
          </a:xfrm>
        </p:spPr>
      </p:pic>
    </p:spTree>
    <p:extLst>
      <p:ext uri="{BB962C8B-B14F-4D97-AF65-F5344CB8AC3E}">
        <p14:creationId xmlns:p14="http://schemas.microsoft.com/office/powerpoint/2010/main" val="106909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000">
        <p:blinds dir="vert"/>
      </p:transition>
    </mc:Choice>
    <mc:Fallback>
      <p:transition spd="slow" advClick="0" advTm="9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Small scale miner shows </a:t>
            </a:r>
            <a:br>
              <a:rPr lang="en-US" dirty="0" smtClean="0"/>
            </a:br>
            <a:r>
              <a:rPr lang="en-US" dirty="0" smtClean="0"/>
              <a:t>amount of gold found in one day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05000"/>
            <a:ext cx="5905500" cy="3390900"/>
          </a:xfrm>
        </p:spPr>
      </p:pic>
    </p:spTree>
    <p:extLst>
      <p:ext uri="{BB962C8B-B14F-4D97-AF65-F5344CB8AC3E}">
        <p14:creationId xmlns:p14="http://schemas.microsoft.com/office/powerpoint/2010/main" val="315522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split orient="vert"/>
      </p:transition>
    </mc:Choice>
    <mc:Fallback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Boddington</a:t>
            </a:r>
            <a:r>
              <a:rPr lang="en-US" dirty="0" smtClean="0"/>
              <a:t> hot </a:t>
            </a:r>
            <a:r>
              <a:rPr lang="en-US" dirty="0" err="1" smtClean="0"/>
              <a:t>seaters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boddington</a:t>
            </a:r>
            <a:r>
              <a:rPr lang="en-US" dirty="0" smtClean="0"/>
              <a:t> gold mine, </a:t>
            </a:r>
            <a:r>
              <a:rPr lang="en-US" dirty="0" err="1" smtClean="0"/>
              <a:t>australia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6248400" cy="4165600"/>
          </a:xfrm>
        </p:spPr>
      </p:pic>
    </p:spTree>
    <p:extLst>
      <p:ext uri="{BB962C8B-B14F-4D97-AF65-F5344CB8AC3E}">
        <p14:creationId xmlns:p14="http://schemas.microsoft.com/office/powerpoint/2010/main" val="304009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14:flip dir="r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Indigenous haul truck driver trainee</a:t>
            </a:r>
            <a:br>
              <a:rPr lang="en-US" dirty="0" smtClean="0"/>
            </a:br>
            <a:r>
              <a:rPr lang="en-US" dirty="0" err="1" smtClean="0"/>
              <a:t>boddington</a:t>
            </a:r>
            <a:r>
              <a:rPr lang="en-US" dirty="0" smtClean="0"/>
              <a:t> gold mine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330287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14:doors dir="vert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Testing water </a:t>
            </a:r>
            <a:r>
              <a:rPr lang="en-US" dirty="0" err="1" smtClean="0"/>
              <a:t>ph</a:t>
            </a:r>
            <a:r>
              <a:rPr lang="en-US" dirty="0" smtClean="0"/>
              <a:t> near </a:t>
            </a:r>
            <a:r>
              <a:rPr lang="en-US" dirty="0" err="1" smtClean="0"/>
              <a:t>redbank</a:t>
            </a:r>
            <a:r>
              <a:rPr lang="en-US" dirty="0" smtClean="0"/>
              <a:t> copper mine, northwest territory, </a:t>
            </a:r>
            <a:r>
              <a:rPr lang="en-US" dirty="0" err="1" smtClean="0"/>
              <a:t>australia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94" y="1600200"/>
            <a:ext cx="7316012" cy="4114800"/>
          </a:xfrm>
        </p:spPr>
      </p:pic>
    </p:spTree>
    <p:extLst>
      <p:ext uri="{BB962C8B-B14F-4D97-AF65-F5344CB8AC3E}">
        <p14:creationId xmlns:p14="http://schemas.microsoft.com/office/powerpoint/2010/main" val="145216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14:rippl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781800" cy="457200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sources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838200"/>
            <a:ext cx="8077200" cy="5715000"/>
          </a:xfrm>
        </p:spPr>
        <p:txBody>
          <a:bodyPr>
            <a:normAutofit fontScale="55000" lnSpcReduction="20000"/>
          </a:bodyPr>
          <a:lstStyle/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Coal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Miners Denied Time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2"/>
              </a:rPr>
              <a:t>http://solar.calfinder.com/blog/news/controversy-abounds-in-wake-of-deadly-coal-mine-explosion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Small Unidentified Coal Mine Near Ottumwa, 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www.miningartifacts.org/Iowa-Mines.html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Molly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Maguires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www.firststreetconfidential.com/index.history.0201.html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India Coal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www.businessinsider.com/photos-indias-illegal-coal-mines-2012-10?op=1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Little Coal Miner—Vintage Print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gaslandamerica.blogspot.com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Booker T. Washington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7"/>
              </a:rPr>
              <a:t>http://en.wikipedia.org/wiki/Booker_T._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Washington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Coal Miners Jenkins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8"/>
              </a:rPr>
              <a:t>http://www.roadtrip62.com/images/history10/CoalMinersJenkins.jpg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Untitled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Retrieved </a:t>
            </a:r>
            <a:r>
              <a:rPr lang="en-US" sz="2000" dirty="0">
                <a:effectLst>
                  <a:reflection stA="99000" endPos="65000" dist="508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May 2, 2013, from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9"/>
              </a:rPr>
              <a:t>www.familytreemagazine.com/article/black-diamonds</a:t>
            </a:r>
            <a:endParaRPr lang="en-US" sz="2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Navajo-Indian coal miner with hole 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cut in his hard hat for his hair. Problem No.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PB-119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Retrieved on May 29. 2013</a:t>
            </a:r>
            <a:r>
              <a:rPr lang="en-US" sz="1000" dirty="0">
                <a:hlinkClick r:id="rId1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10"/>
              </a:rPr>
              <a:t>http://arllib2.msha.gov/awweb/main.jsp?flag=browse&amp;smd=1&amp;awdid=1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The home of a miner/farmer in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Oklahoma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Retrieved on May 29, 2013 from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10"/>
              </a:rPr>
              <a:t>://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10"/>
              </a:rPr>
              <a:t>arllib2.msha.gov/awweb/main.jsp?flag=browse&amp;smd=1&amp;awdid=1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Young boy miner with mule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11"/>
              </a:rPr>
              <a:t>http://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11"/>
              </a:rPr>
              <a:t>arllib2.msha.gov/awweb/service.jsp?awdid=1&amp;smd=1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Interior of a house rented by a miner in Bell County, Kentucky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11"/>
              </a:rPr>
              <a:t>http://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11"/>
              </a:rPr>
              <a:t>arllib2.msha.gov/awweb/service.jsp?awdid=1&amp;smd=1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Mexican ore sorter at a Texas quicksilver mine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Retrieved on May 29, 2013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11"/>
              </a:rPr>
              <a:t>http://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11"/>
              </a:rPr>
              <a:t>arllib2.msha.gov/awweb/service.jsp?awdid=1&amp;smd=1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u="sng" dirty="0">
                <a:latin typeface="Times New Roman" pitchFamily="18" charset="0"/>
                <a:cs typeface="Times New Roman" pitchFamily="18" charset="0"/>
              </a:rPr>
              <a:t>Standard Pocahontas Mine. Standard Pocahontas Fuel Company, Welch, West Virginia. Survivors on porch of miner's hospital at Welch, WV</a:t>
            </a:r>
            <a:r>
              <a:rPr lang="en-US" sz="23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Retrieved on May 29, 2013 from</a:t>
            </a:r>
            <a:r>
              <a:rPr lang="en-US" sz="1000" dirty="0">
                <a:hlinkClick r:id="rId11"/>
              </a:rPr>
              <a:t> 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  <a:hlinkClick r:id="rId11"/>
              </a:rPr>
              <a:t>http://arllib2.msha.gov/awweb/service.jsp?awdid=1&amp;smd=1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Two miners underground with canary cage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  <a:hlinkClick r:id="rId12"/>
              </a:rPr>
              <a:t>http://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  <a:hlinkClick r:id="rId12"/>
              </a:rPr>
              <a:t>arllib2.msha.gov/awweb/service.jsp?awdid=5&amp;smd=1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Golden Rule Store, approx.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1908.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Retrieved on May 21, 2013 from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13"/>
              </a:rPr>
              <a:t>http://www.wyomingtalesandtrails.com/kemmerer2.html</a:t>
            </a:r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7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8000">
        <p:push dir="u"/>
      </p:transition>
    </mc:Choice>
    <mc:Fallback>
      <p:transition spd="slow"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3657600" cy="579438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sources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838200"/>
            <a:ext cx="7924800" cy="5791200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Standard Oil Company Machine Oil Plant New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Jersey.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arllib2.msha.gov/awweb/service.jsp?awdid=1&amp;smd=1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Untitled.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8, 2013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3"/>
              </a:rPr>
              <a:t>http://3.bp.blogspot.com/_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L8l4YRqhdas/TMCqVP9IETI/AAAAAAAAB10/xUIMcp4MtA4/s1600/chileanminers.jpg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Untitled.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8, 2013 from </a:t>
            </a:r>
            <a:r>
              <a:rPr lang="en-US" sz="1100" dirty="0">
                <a:latin typeface="Times New Roman" pitchFamily="18" charset="0"/>
                <a:cs typeface="Times New Roman" pitchFamily="18" charset="0"/>
                <a:hlinkClick r:id="rId4"/>
              </a:rPr>
              <a:t>http://www.milkintheclock.com</a:t>
            </a:r>
            <a:r>
              <a:rPr lang="en-US" sz="1100" dirty="0" smtClean="0">
                <a:hlinkClick r:id="rId4"/>
              </a:rPr>
              <a:t>/</a:t>
            </a:r>
            <a:endParaRPr lang="en-US" sz="1100" dirty="0" smtClean="0"/>
          </a:p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Child miners chew coca leaves like their elders to help them stay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awake.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3, 2013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news.bbc.co.uk/2/hi/americas/7448032.stm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Children hiding their faces to avoid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identification.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3, 2013 from</a:t>
            </a:r>
            <a:r>
              <a:rPr lang="en-US" sz="1100" u="sng" dirty="0">
                <a:hlinkClick r:id="rId6"/>
              </a:rPr>
              <a:t> 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sz="1100" b="1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twocircles.net/2010oct14/coal_mining_meghalaya_child_labourers</a:t>
            </a:r>
            <a:r>
              <a:rPr lang="en-US" sz="1100" b="1" u="sng" dirty="0">
                <a:latin typeface="Times New Roman" pitchFamily="18" charset="0"/>
                <a:cs typeface="Times New Roman" pitchFamily="18" charset="0"/>
                <a:hlinkClick r:id="rId6"/>
              </a:rPr>
              <a:t>_%</a:t>
            </a:r>
            <a:r>
              <a:rPr lang="en-US" sz="1100" b="1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E2%80%98ratholes%E2%80%99.html</a:t>
            </a:r>
            <a:endParaRPr lang="en-US" sz="11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Striking miners gather on a hillside at the </a:t>
            </a:r>
            <a:r>
              <a:rPr lang="en-US" sz="1100" u="sng" dirty="0" err="1">
                <a:latin typeface="Times New Roman" pitchFamily="18" charset="0"/>
                <a:cs typeface="Times New Roman" pitchFamily="18" charset="0"/>
              </a:rPr>
              <a:t>Lonmin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 mine near </a:t>
            </a:r>
            <a:r>
              <a:rPr lang="en-US" sz="1100" u="sng" dirty="0" err="1">
                <a:latin typeface="Times New Roman" pitchFamily="18" charset="0"/>
                <a:cs typeface="Times New Roman" pitchFamily="18" charset="0"/>
              </a:rPr>
              <a:t>Marikana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, South Africa, on August 15, 2012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Retrieved on May 3, 2013 from </a:t>
            </a:r>
            <a:r>
              <a:rPr lang="en-US" sz="1100" b="1" dirty="0">
                <a:hlinkClick r:id="rId7"/>
              </a:rPr>
              <a:t>http://www.thehindu.com/opinion/op-ed/set-in-platinum-sharp-divides/article3832616.ece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Untitled.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8"/>
              </a:rPr>
              <a:t>http://martinplaut.wordpress.com/2012/11/09/how-a-british-based-trotskyist-movement-is-attacking-the-african-national-congress</a:t>
            </a:r>
            <a:r>
              <a:rPr lang="en-US" sz="1100" b="1" dirty="0" smtClean="0">
                <a:hlinkClick r:id="rId8"/>
              </a:rPr>
              <a:t>/</a:t>
            </a:r>
            <a:endParaRPr lang="en-US" sz="1100" b="1" dirty="0" smtClean="0"/>
          </a:p>
          <a:p>
            <a:pPr>
              <a:spcAft>
                <a:spcPts val="0"/>
              </a:spcAft>
            </a:pP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Untitled.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31, 2013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9"/>
              </a:rPr>
              <a:t>www.sacommercialpropnews.co.za/thumbnail.php?file=articles/Marikana_Massacre_712570190.jpg&amp;size=article_medium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Untitled.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29, 2013 from</a:t>
            </a:r>
            <a:r>
              <a:rPr lang="en-US" sz="1100" dirty="0">
                <a:hlinkClick r:id="rId1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10"/>
              </a:rPr>
              <a:t>http://medialternatives.com/tag/south-africa</a:t>
            </a:r>
            <a:r>
              <a:rPr lang="en-US" sz="1100" dirty="0">
                <a:hlinkClick r:id="rId10"/>
              </a:rPr>
              <a:t>/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Workers End Strike at South Africa Coal Mine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, Retrieved on May 2, 2013, from 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  <a:hlinkClick r:id="rId11"/>
              </a:rPr>
              <a:t>http://www.rawstory.com/rs/2012/11/02/workers-end-strike-at-south-africa-coal-mine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  <a:hlinkClick r:id="rId11"/>
              </a:rPr>
              <a:t>/</a:t>
            </a:r>
            <a:endParaRPr lang="en-US" sz="11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Ninja mining in Mongolia’s far north retrieved on May 23,2013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  <a:hlinkClick r:id="rId12"/>
              </a:rPr>
              <a:t>://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  <a:hlinkClick r:id="rId12"/>
              </a:rPr>
              <a:t>dlimages.businessweek.com/imageserve/08NMeeo0cY1Hp/970x645.jpg</a:t>
            </a:r>
            <a:endParaRPr lang="en-US" sz="11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A small-scale miner rests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hlinkClick r:id="rId13"/>
              </a:rPr>
              <a:t>http://www.taipeitimes.com/News/biz/archives/2012/04/22/2003530936</a:t>
            </a:r>
            <a:endParaRPr lang="en-US" sz="1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A small-scale miner shows the gold he and his colleagues have found in one 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day…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14"/>
              </a:rPr>
              <a:t>http://www.sify.com/finance/mongolia-s-ninja-miners-help-sate-china-lust-for-gold-imagegallery-gold-mexr3saejgg.html</a:t>
            </a:r>
            <a:endParaRPr lang="en-US" sz="11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Untitled.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>
                <a:latin typeface="Times New Roman" pitchFamily="18" charset="0"/>
                <a:cs typeface="Times New Roman" pitchFamily="18" charset="0"/>
              </a:rPr>
              <a:t>Retrieved on May 29, 2013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15"/>
              </a:rPr>
              <a:t>http://www.mad-mongolia.com/news/mongolia-news/mongolia-cracks-down-on-illegal-gold-mining-3876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15"/>
              </a:rPr>
              <a:t>/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smiling faces of the </a:t>
            </a:r>
            <a:r>
              <a:rPr lang="en-US" sz="1100" u="sng" dirty="0" err="1">
                <a:latin typeface="Times New Roman" pitchFamily="18" charset="0"/>
                <a:cs typeface="Times New Roman" pitchFamily="18" charset="0"/>
              </a:rPr>
              <a:t>Boddington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</a:rPr>
              <a:t> Hot </a:t>
            </a:r>
            <a:r>
              <a:rPr lang="en-US" sz="1100" u="sng" dirty="0" err="1">
                <a:latin typeface="Times New Roman" pitchFamily="18" charset="0"/>
                <a:cs typeface="Times New Roman" pitchFamily="18" charset="0"/>
              </a:rPr>
              <a:t>Seaters</a:t>
            </a:r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29, 2013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16"/>
              </a:rPr>
              <a:t>http://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16"/>
              </a:rPr>
              <a:t>blog.thisisourstory.com.au/post/30091865861/the-smiling-faces-of-the-boddington-hot-seaters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Indigenous Haul Truck Driver Trainee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29, 2013 from</a:t>
            </a:r>
            <a:r>
              <a:rPr lang="en-US" sz="1100" dirty="0">
                <a:hlinkClick r:id="rId17"/>
              </a:rPr>
              <a:t>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17"/>
              </a:rPr>
              <a:t>://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  <a:hlinkClick r:id="rId17"/>
              </a:rPr>
              <a:t>vimeo.com/50278823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100" u="sng" dirty="0" smtClean="0">
                <a:latin typeface="Times New Roman" pitchFamily="18" charset="0"/>
                <a:cs typeface="Times New Roman" pitchFamily="18" charset="0"/>
              </a:rPr>
              <a:t>Untitled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Retrieved on May 29 from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  <a:hlinkClick r:id="rId18"/>
              </a:rPr>
              <a:t>http://www.theglobalmail.org/feature/too-many-cooks-in-the-mining-kitchen/18</a:t>
            </a:r>
            <a:r>
              <a:rPr lang="en-US" sz="1100" dirty="0">
                <a:hlinkClick r:id="rId18"/>
              </a:rPr>
              <a:t>/</a:t>
            </a:r>
            <a:endParaRPr lang="en-US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en-US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endParaRPr lang="en-US" sz="1100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1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8000">
        <p:wipe/>
      </p:transition>
    </mc:Choice>
    <mc:Fallback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Irish “Molly </a:t>
            </a:r>
            <a:r>
              <a:rPr lang="en-US" dirty="0" err="1" smtClean="0"/>
              <a:t>Maguires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28862"/>
            <a:ext cx="3810000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9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Workers at </a:t>
            </a:r>
            <a:r>
              <a:rPr lang="en-US" dirty="0" err="1" smtClean="0"/>
              <a:t>indian</a:t>
            </a:r>
            <a:r>
              <a:rPr lang="en-US" dirty="0" smtClean="0"/>
              <a:t> coal mine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2" y="1524002"/>
            <a:ext cx="5365750" cy="4020185"/>
          </a:xfrm>
        </p:spPr>
      </p:pic>
    </p:spTree>
    <p:extLst>
      <p:ext uri="{BB962C8B-B14F-4D97-AF65-F5344CB8AC3E}">
        <p14:creationId xmlns:p14="http://schemas.microsoft.com/office/powerpoint/2010/main" val="41935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conveyor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CHILD MINER, south </a:t>
            </a:r>
            <a:r>
              <a:rPr lang="en-US" dirty="0" err="1" smtClean="0"/>
              <a:t>wales,uk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circa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0" y="1828800"/>
            <a:ext cx="2885440" cy="3657600"/>
          </a:xfrm>
        </p:spPr>
      </p:pic>
    </p:spTree>
    <p:extLst>
      <p:ext uri="{BB962C8B-B14F-4D97-AF65-F5344CB8AC3E}">
        <p14:creationId xmlns:p14="http://schemas.microsoft.com/office/powerpoint/2010/main" val="203566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477962"/>
          </a:xfrm>
        </p:spPr>
        <p:txBody>
          <a:bodyPr/>
          <a:lstStyle/>
          <a:p>
            <a:pPr algn="ctr"/>
            <a:r>
              <a:rPr lang="en-US" dirty="0" smtClean="0"/>
              <a:t>Booker T. Washington</a:t>
            </a:r>
            <a:br>
              <a:rPr lang="en-US" dirty="0" smtClean="0"/>
            </a:br>
            <a:r>
              <a:rPr lang="en-US" dirty="0" smtClean="0"/>
              <a:t>coal miner and </a:t>
            </a:r>
            <a:br>
              <a:rPr lang="en-US" dirty="0" smtClean="0"/>
            </a:br>
            <a:r>
              <a:rPr lang="en-US" dirty="0" smtClean="0"/>
              <a:t>founder of the Tuskegee Institute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176462"/>
            <a:ext cx="2095500" cy="2962275"/>
          </a:xfrm>
        </p:spPr>
      </p:pic>
    </p:spTree>
    <p:extLst>
      <p:ext uri="{BB962C8B-B14F-4D97-AF65-F5344CB8AC3E}">
        <p14:creationId xmlns:p14="http://schemas.microsoft.com/office/powerpoint/2010/main" val="7768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Child miner with mule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20" y="1600200"/>
            <a:ext cx="3800559" cy="4114800"/>
          </a:xfrm>
        </p:spPr>
      </p:pic>
    </p:spTree>
    <p:extLst>
      <p:ext uri="{BB962C8B-B14F-4D97-AF65-F5344CB8AC3E}">
        <p14:creationId xmlns:p14="http://schemas.microsoft.com/office/powerpoint/2010/main" val="13116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Coal Miners in Jenkins, Ohio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16" y="1600200"/>
            <a:ext cx="5667768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35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push dir="u"/>
      </p:transition>
    </mc:Choice>
    <mc:Fallback xmlns="">
      <p:transition spd="slow" advClick="0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1262</TotalTime>
  <Words>807</Words>
  <Application>Microsoft Office PowerPoint</Application>
  <PresentationFormat>On-screen Show (4:3)</PresentationFormat>
  <Paragraphs>86</Paragraphs>
  <Slides>36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Horizon</vt:lpstr>
      <vt:lpstr>the many faces of mining</vt:lpstr>
      <vt:lpstr>miners in the upper big branch mine montcoal,wv</vt:lpstr>
      <vt:lpstr>Small unidentified mine  near ottumwa,ia</vt:lpstr>
      <vt:lpstr>The Irish “Molly Maguires”</vt:lpstr>
      <vt:lpstr>Workers at indian coal mine</vt:lpstr>
      <vt:lpstr>CHILD MINER, south wales,uk circa early 20th century</vt:lpstr>
      <vt:lpstr>Booker T. Washington coal miner and  founder of the Tuskegee Institute </vt:lpstr>
      <vt:lpstr>Child miner with mule</vt:lpstr>
      <vt:lpstr>Coal Miners in Jenkins, Ohio</vt:lpstr>
      <vt:lpstr>Navajo miner with a hole in his hardhat for his hair</vt:lpstr>
      <vt:lpstr>Home of miner/farmer in oklahoma</vt:lpstr>
      <vt:lpstr>African-american coal miner</vt:lpstr>
      <vt:lpstr>Survivors of mine explosion on porch of miner’s hospital – Welch, wv</vt:lpstr>
      <vt:lpstr>Mexican ore sorter at texas  quicksilver mine</vt:lpstr>
      <vt:lpstr>Two miners underground with  canary cage – circa 1900</vt:lpstr>
      <vt:lpstr>Interior of a miner’s rented house</vt:lpstr>
      <vt:lpstr> James Cash Penney’s (J.C. Penney’s)  “Golden Rule” Mining Town Store</vt:lpstr>
      <vt:lpstr>Standard oil company machine oil plant- new jersey</vt:lpstr>
      <vt:lpstr>Chilean miners trapped  in the copiapo mine</vt:lpstr>
      <vt:lpstr>ANOTHER IMAGE OF “LOS 33”</vt:lpstr>
      <vt:lpstr>BOLIVIAN CHILD MINERS</vt:lpstr>
      <vt:lpstr>Children coal mining  meghalaya, india</vt:lpstr>
      <vt:lpstr>Striking miners at the lonmin mine, marikana ,south africa</vt:lpstr>
      <vt:lpstr>South africa’s angry miners</vt:lpstr>
      <vt:lpstr>Miner’s strike – violence erupts</vt:lpstr>
      <vt:lpstr>Scene from lommin mine massacre</vt:lpstr>
      <vt:lpstr>Miners from the Marikana mine  emerge victorious</vt:lpstr>
      <vt:lpstr>Miner in Mongolia’s far north</vt:lpstr>
      <vt:lpstr>Mongolian Miner resting</vt:lpstr>
      <vt:lpstr>Illegal mongolian gold mining operation </vt:lpstr>
      <vt:lpstr>Small scale miner shows  amount of gold found in one day</vt:lpstr>
      <vt:lpstr>Boddington hot seaters boddington gold mine, australia</vt:lpstr>
      <vt:lpstr>Indigenous haul truck driver trainee boddington gold mine</vt:lpstr>
      <vt:lpstr>Testing water ph near redbank copper mine, northwest territory, australia</vt:lpstr>
      <vt:lpstr>sources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Multiculturalism</dc:title>
  <dc:creator>Michael Rowell</dc:creator>
  <cp:lastModifiedBy>Carolyn Hipkins</cp:lastModifiedBy>
  <cp:revision>125</cp:revision>
  <cp:lastPrinted>2013-05-31T17:20:18Z</cp:lastPrinted>
  <dcterms:created xsi:type="dcterms:W3CDTF">2013-05-02T19:12:15Z</dcterms:created>
  <dcterms:modified xsi:type="dcterms:W3CDTF">2013-06-03T19:56:19Z</dcterms:modified>
</cp:coreProperties>
</file>